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68" r:id="rId5"/>
    <p:sldId id="267" r:id="rId6"/>
    <p:sldId id="266" r:id="rId7"/>
    <p:sldId id="299" r:id="rId8"/>
    <p:sldId id="269" r:id="rId9"/>
    <p:sldId id="270" r:id="rId10"/>
    <p:sldId id="272" r:id="rId11"/>
    <p:sldId id="273" r:id="rId12"/>
    <p:sldId id="274" r:id="rId13"/>
    <p:sldId id="275" r:id="rId14"/>
    <p:sldId id="276" r:id="rId15"/>
    <p:sldId id="278" r:id="rId16"/>
    <p:sldId id="277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92" r:id="rId31"/>
    <p:sldId id="293" r:id="rId32"/>
    <p:sldId id="294" r:id="rId33"/>
    <p:sldId id="296" r:id="rId34"/>
    <p:sldId id="295" r:id="rId35"/>
    <p:sldId id="304" r:id="rId36"/>
    <p:sldId id="306" r:id="rId37"/>
    <p:sldId id="305" r:id="rId38"/>
    <p:sldId id="303" r:id="rId39"/>
    <p:sldId id="264" r:id="rId40"/>
    <p:sldId id="298" r:id="rId41"/>
    <p:sldId id="301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95B72-E297-42F8-A651-5DE105193DD6}" type="datetimeFigureOut">
              <a:rPr lang="ru-RU" smtClean="0"/>
              <a:pPr/>
              <a:t>11.09.2018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678A5-1DC9-4026-9C8C-DC89C3833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87970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95B72-E297-42F8-A651-5DE105193DD6}" type="datetimeFigureOut">
              <a:rPr lang="ru-RU" smtClean="0"/>
              <a:pPr/>
              <a:t>11.09.2018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678A5-1DC9-4026-9C8C-DC89C3833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8415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95B72-E297-42F8-A651-5DE105193DD6}" type="datetimeFigureOut">
              <a:rPr lang="ru-RU" smtClean="0"/>
              <a:pPr/>
              <a:t>11.09.2018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678A5-1DC9-4026-9C8C-DC89C3833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92125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95B72-E297-42F8-A651-5DE105193DD6}" type="datetimeFigureOut">
              <a:rPr lang="ru-RU" smtClean="0"/>
              <a:pPr/>
              <a:t>11.09.2018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678A5-1DC9-4026-9C8C-DC89C3833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8177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95B72-E297-42F8-A651-5DE105193DD6}" type="datetimeFigureOut">
              <a:rPr lang="ru-RU" smtClean="0"/>
              <a:pPr/>
              <a:t>11.09.2018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678A5-1DC9-4026-9C8C-DC89C3833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46501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95B72-E297-42F8-A651-5DE105193DD6}" type="datetimeFigureOut">
              <a:rPr lang="ru-RU" smtClean="0"/>
              <a:pPr/>
              <a:t>11.09.2018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678A5-1DC9-4026-9C8C-DC89C3833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719410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95B72-E297-42F8-A651-5DE105193DD6}" type="datetimeFigureOut">
              <a:rPr lang="ru-RU" smtClean="0"/>
              <a:pPr/>
              <a:t>11.09.2018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678A5-1DC9-4026-9C8C-DC89C3833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78928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95B72-E297-42F8-A651-5DE105193DD6}" type="datetimeFigureOut">
              <a:rPr lang="ru-RU" smtClean="0"/>
              <a:pPr/>
              <a:t>11.09.2018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678A5-1DC9-4026-9C8C-DC89C3833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95281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95B72-E297-42F8-A651-5DE105193DD6}" type="datetimeFigureOut">
              <a:rPr lang="ru-RU" smtClean="0"/>
              <a:pPr/>
              <a:t>11.09.2018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678A5-1DC9-4026-9C8C-DC89C3833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598253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95B72-E297-42F8-A651-5DE105193DD6}" type="datetimeFigureOut">
              <a:rPr lang="ru-RU" smtClean="0"/>
              <a:pPr/>
              <a:t>11.09.2018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678A5-1DC9-4026-9C8C-DC89C3833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7944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95B72-E297-42F8-A651-5DE105193DD6}" type="datetimeFigureOut">
              <a:rPr lang="ru-RU" smtClean="0"/>
              <a:pPr/>
              <a:t>11.09.2018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678A5-1DC9-4026-9C8C-DC89C3833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350464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595B72-E297-42F8-A651-5DE105193DD6}" type="datetimeFigureOut">
              <a:rPr lang="ru-RU" smtClean="0"/>
              <a:pPr/>
              <a:t>11.09.2018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E678A5-1DC9-4026-9C8C-DC89C3833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4264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png"/><Relationship Id="rId4" Type="http://schemas.openxmlformats.org/officeDocument/2006/relationships/image" Target="../media/image65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68.jpeg"/><Relationship Id="rId7" Type="http://schemas.openxmlformats.org/officeDocument/2006/relationships/image" Target="../media/image72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8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9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62" y="230209"/>
            <a:ext cx="8884034" cy="1470025"/>
          </a:xfrm>
        </p:spPr>
        <p:txBody>
          <a:bodyPr/>
          <a:lstStyle/>
          <a:p>
            <a:r>
              <a:rPr lang="ru-RU" b="1" i="1" u="sng" dirty="0" smtClean="0">
                <a:solidFill>
                  <a:srgbClr val="FF0000"/>
                </a:solidFill>
              </a:rPr>
              <a:t>ДОМ ДЕТСКОГО ТВОРЧЕСТВА </a:t>
            </a:r>
            <a:br>
              <a:rPr lang="ru-RU" b="1" i="1" u="sng" dirty="0" smtClean="0">
                <a:solidFill>
                  <a:srgbClr val="FF0000"/>
                </a:solidFill>
              </a:rPr>
            </a:br>
            <a:r>
              <a:rPr lang="ru-RU" b="1" i="1" u="sng" dirty="0" smtClean="0">
                <a:solidFill>
                  <a:srgbClr val="FF0000"/>
                </a:solidFill>
              </a:rPr>
              <a:t>г. АЛЗАМАЙ</a:t>
            </a:r>
            <a:endParaRPr lang="ru-RU" b="1" i="1" u="sng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1179" y="5851476"/>
            <a:ext cx="7086600" cy="936679"/>
          </a:xfrm>
        </p:spPr>
        <p:txBody>
          <a:bodyPr>
            <a:noAutofit/>
          </a:bodyPr>
          <a:lstStyle/>
          <a:p>
            <a:r>
              <a:rPr lang="ru-RU" sz="4800" b="1" i="1" u="sng" dirty="0" smtClean="0">
                <a:solidFill>
                  <a:srgbClr val="FF0000"/>
                </a:solidFill>
              </a:rPr>
              <a:t>ПРЕДСТАВЛЯЕТ</a:t>
            </a:r>
            <a:endParaRPr lang="ru-RU" sz="4800" b="1" i="1" u="sng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9535" y="1558074"/>
            <a:ext cx="7809887" cy="43930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6233187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0952" y="5949280"/>
            <a:ext cx="8517632" cy="6480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b="1" dirty="0" smtClean="0">
                <a:solidFill>
                  <a:srgbClr val="FF0000"/>
                </a:solidFill>
              </a:rPr>
              <a:t>Спортивные мероприятия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04298" y="185286"/>
            <a:ext cx="3827397" cy="28705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888206" y="0"/>
            <a:ext cx="4174649" cy="3133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147748" y="2973123"/>
            <a:ext cx="4248472" cy="31829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298" y="2973123"/>
            <a:ext cx="4147748" cy="31108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991308" y="2593048"/>
            <a:ext cx="5040560" cy="64807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Ждём вас в каникулы!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2040338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2351" y="6093296"/>
            <a:ext cx="8229600" cy="6480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rgbClr val="FF0000"/>
                </a:solidFill>
              </a:rPr>
              <a:t>Праздники, конкурсы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16129" y="98965"/>
            <a:ext cx="4083667" cy="3122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93420" y="3221915"/>
            <a:ext cx="4650580" cy="30802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4355" y="3336112"/>
            <a:ext cx="4654882" cy="29299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8636" y="95841"/>
            <a:ext cx="4801283" cy="31800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9951238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6027" y="6093296"/>
            <a:ext cx="8911607" cy="6480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rgbClr val="FF0000"/>
                </a:solidFill>
              </a:rPr>
              <a:t>Экскурсии, походы выходного дня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6660" y="259756"/>
            <a:ext cx="4463634" cy="29660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99992" y="260647"/>
            <a:ext cx="4463634" cy="2966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7277" y="3225819"/>
            <a:ext cx="4282401" cy="28674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32167" y="3225819"/>
            <a:ext cx="4447973" cy="28674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6510434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4283" y="692696"/>
            <a:ext cx="4032448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211960" y="601125"/>
            <a:ext cx="4344759" cy="32608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07571" y="3825064"/>
            <a:ext cx="4558922" cy="28354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162" y="3581636"/>
            <a:ext cx="4249148" cy="31868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6632"/>
            <a:ext cx="8712968" cy="72008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rgbClr val="FF0000"/>
                </a:solidFill>
              </a:rPr>
              <a:t>Экскурсии на предприятия города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58661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3259" y="6044099"/>
            <a:ext cx="8229600" cy="57606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Посещение культурных центров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1327" y="150685"/>
            <a:ext cx="4067944" cy="3050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11088" y="150685"/>
            <a:ext cx="3923928" cy="29429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259" y="3149295"/>
            <a:ext cx="3974902" cy="29811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11088" y="3171872"/>
            <a:ext cx="4101771" cy="30763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4205372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692696" y="-40341"/>
            <a:ext cx="7077472" cy="796371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Поездки 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99993" y="188640"/>
            <a:ext cx="4431926" cy="32634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3853035"/>
            <a:ext cx="3979495" cy="29846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01018" y="3439055"/>
            <a:ext cx="4482183" cy="33616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3" descr="C:\Documents and Settings\UserXP\Рабочий стол\весенние каникулы\P1070171.JPG"/>
          <p:cNvPicPr>
            <a:picLocks noChangeAspect="1" noChangeArrowheads="1"/>
          </p:cNvPicPr>
          <p:nvPr/>
        </p:nvPicPr>
        <p:blipFill>
          <a:blip r:embed="rId5" cstate="email">
            <a:lum bright="10000" contrast="10000"/>
          </a:blip>
          <a:srcRect/>
          <a:stretch>
            <a:fillRect/>
          </a:stretch>
        </p:blipFill>
        <p:spPr bwMode="auto">
          <a:xfrm>
            <a:off x="433837" y="620688"/>
            <a:ext cx="3932937" cy="3398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3928577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870344"/>
            <a:ext cx="8725712" cy="871023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Самые яркие коллекции участвуют в муниципальном, областном конкурсе «Всё в ней гармония, всё диво» 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961" y="0"/>
            <a:ext cx="4176464" cy="31323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14376" y="-16749"/>
            <a:ext cx="3960440" cy="2970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98785" y="2953582"/>
            <a:ext cx="4178447" cy="29432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3997" y="2994841"/>
            <a:ext cx="4330824" cy="30130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572449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4957" y="52355"/>
            <a:ext cx="4320480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27984" y="52354"/>
            <a:ext cx="4550198" cy="34126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55437" y="3389829"/>
            <a:ext cx="4422745" cy="33749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107504" y="3292715"/>
            <a:ext cx="4499992" cy="33749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492583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912978" y="1370385"/>
            <a:ext cx="3289181" cy="25650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1356" y="0"/>
            <a:ext cx="5616701" cy="94096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Наши традиции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2099166"/>
            <a:ext cx="3340259" cy="21962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5774877" y="712633"/>
            <a:ext cx="3274487" cy="27730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6986" y="14679"/>
            <a:ext cx="3158068" cy="20917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07436" y="3394955"/>
            <a:ext cx="3404670" cy="22550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05968" y="4553155"/>
            <a:ext cx="3263324" cy="2175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314" y="4295385"/>
            <a:ext cx="3099321" cy="23244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958760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529208" y="116632"/>
            <a:ext cx="8229600" cy="792088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Детские объединения: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7" name="Объект 16"/>
          <p:cNvSpPr>
            <a:spLocks noGrp="1"/>
          </p:cNvSpPr>
          <p:nvPr>
            <p:ph sz="half" idx="2"/>
          </p:nvPr>
        </p:nvSpPr>
        <p:spPr>
          <a:xfrm>
            <a:off x="323528" y="908720"/>
            <a:ext cx="8640960" cy="2232248"/>
          </a:xfrm>
        </p:spPr>
        <p:txBody>
          <a:bodyPr>
            <a:normAutofit fontScale="925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«Мастерица» </a:t>
            </a:r>
            <a:r>
              <a:rPr lang="ru-RU" dirty="0" smtClean="0"/>
              <a:t>- возраст обучающихся 7-16 лет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«Ленточное чудо» </a:t>
            </a:r>
            <a:r>
              <a:rPr lang="ru-RU" dirty="0" smtClean="0"/>
              <a:t>– </a:t>
            </a:r>
            <a:r>
              <a:rPr lang="ru-RU" dirty="0"/>
              <a:t>возраст </a:t>
            </a:r>
            <a:r>
              <a:rPr lang="ru-RU" dirty="0" smtClean="0"/>
              <a:t>обучающихся 11-12 лет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«Кружевная сказка» </a:t>
            </a:r>
            <a:r>
              <a:rPr lang="ru-RU" dirty="0" smtClean="0"/>
              <a:t>– </a:t>
            </a:r>
            <a:r>
              <a:rPr lang="ru-RU" dirty="0"/>
              <a:t>возраст </a:t>
            </a:r>
            <a:r>
              <a:rPr lang="ru-RU" dirty="0" smtClean="0"/>
              <a:t>обучающихся 12-13 лет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«Умелые ручки»</a:t>
            </a:r>
            <a:r>
              <a:rPr lang="ru-RU" b="1" dirty="0" smtClean="0"/>
              <a:t>-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dirty="0"/>
              <a:t>возраст </a:t>
            </a:r>
            <a:r>
              <a:rPr lang="ru-RU" dirty="0" smtClean="0"/>
              <a:t>обучающихся 7-11 лет</a:t>
            </a:r>
          </a:p>
          <a:p>
            <a:pPr marL="0" indent="0" algn="ctr">
              <a:buNone/>
            </a:pPr>
            <a:r>
              <a:rPr lang="ru-RU" b="1" dirty="0" smtClean="0"/>
              <a:t>Основное направление: </a:t>
            </a:r>
            <a:r>
              <a:rPr lang="ru-RU" dirty="0" smtClean="0"/>
              <a:t>художественно-эстетическое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85516">
            <a:off x="5984044" y="4066297"/>
            <a:ext cx="3153529" cy="26214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272188">
            <a:off x="112157" y="3969825"/>
            <a:ext cx="3289069" cy="28143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15816" y="2924944"/>
            <a:ext cx="3456384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5490295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291050">
            <a:off x="162389" y="3923037"/>
            <a:ext cx="3444901" cy="26494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362550">
            <a:off x="5671734" y="3911735"/>
            <a:ext cx="3335591" cy="2772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73269" y="2437239"/>
            <a:ext cx="3240360" cy="26132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288032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ДДТ</a:t>
            </a:r>
          </a:p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</a:rPr>
              <a:t>п</a:t>
            </a:r>
            <a:r>
              <a:rPr lang="ru-RU" b="1" dirty="0" smtClean="0">
                <a:solidFill>
                  <a:srgbClr val="FF0000"/>
                </a:solidFill>
              </a:rPr>
              <a:t>оможет вам с пользой 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провести время,</a:t>
            </a:r>
          </a:p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</a:rPr>
              <a:t>н</a:t>
            </a:r>
            <a:r>
              <a:rPr lang="ru-RU" b="1" dirty="0" smtClean="0">
                <a:solidFill>
                  <a:srgbClr val="FF0000"/>
                </a:solidFill>
              </a:rPr>
              <a:t>аучиться полезным вещам</a:t>
            </a:r>
          </a:p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</a:rPr>
              <a:t>и</a:t>
            </a:r>
            <a:r>
              <a:rPr lang="ru-RU" b="1" dirty="0" smtClean="0">
                <a:solidFill>
                  <a:srgbClr val="FF0000"/>
                </a:solidFill>
              </a:rPr>
              <a:t> обрести друзей.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	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1063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116632"/>
            <a:ext cx="8507288" cy="122413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</a:rPr>
              <a:t>Руководитель: </a:t>
            </a:r>
            <a:br>
              <a:rPr lang="ru-RU" sz="4000" dirty="0" smtClean="0">
                <a:solidFill>
                  <a:srgbClr val="FF0000"/>
                </a:solidFill>
              </a:rPr>
            </a:br>
            <a:r>
              <a:rPr lang="ru-RU" sz="4000" dirty="0" smtClean="0">
                <a:solidFill>
                  <a:srgbClr val="FF0000"/>
                </a:solidFill>
              </a:rPr>
              <a:t>Усатюк Ирина Витальевна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20072" y="1412776"/>
            <a:ext cx="3547207" cy="4968552"/>
          </a:xfrm>
        </p:spPr>
      </p:pic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>
          <a:xfrm>
            <a:off x="611560" y="1412776"/>
            <a:ext cx="4320480" cy="5256584"/>
          </a:xfrm>
        </p:spPr>
        <p:txBody>
          <a:bodyPr>
            <a:no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dirty="0" smtClean="0"/>
              <a:t>Поднимает себе настроение общением.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ru-RU" sz="2800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dirty="0" smtClean="0"/>
              <a:t>Любит творчески работать за швейной машинкой.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ru-RU" sz="2800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dirty="0" smtClean="0"/>
              <a:t>Идёт по жизни с девизом: «Будь самим  собой!»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7430125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Детские объединения: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23528" y="822723"/>
            <a:ext cx="8496944" cy="3326357"/>
          </a:xfrm>
        </p:spPr>
        <p:txBody>
          <a:bodyPr>
            <a:normAutofit fontScale="92500"/>
          </a:bodyPr>
          <a:lstStyle/>
          <a:p>
            <a:pPr algn="just"/>
            <a:r>
              <a:rPr lang="ru-RU" sz="2800" b="1" dirty="0" smtClean="0">
                <a:solidFill>
                  <a:srgbClr val="FF0000"/>
                </a:solidFill>
              </a:rPr>
              <a:t>«Рукодельница»</a:t>
            </a:r>
            <a:r>
              <a:rPr lang="ru-RU" sz="2800" dirty="0" smtClean="0"/>
              <a:t>-возраст обучающихся 7-14 лет</a:t>
            </a:r>
          </a:p>
          <a:p>
            <a:pPr algn="just"/>
            <a:r>
              <a:rPr lang="ru-RU" sz="2800" b="1" dirty="0" smtClean="0">
                <a:solidFill>
                  <a:srgbClr val="FF0000"/>
                </a:solidFill>
              </a:rPr>
              <a:t>«Юные инспектора дорожного движения»</a:t>
            </a:r>
            <a:r>
              <a:rPr lang="ru-RU" sz="2800" dirty="0" smtClean="0"/>
              <a:t>-возраст обучающихся 7-10 лет</a:t>
            </a:r>
          </a:p>
          <a:p>
            <a:pPr algn="just"/>
            <a:r>
              <a:rPr lang="ru-RU" sz="2800" b="1" dirty="0" smtClean="0">
                <a:solidFill>
                  <a:srgbClr val="FF0000"/>
                </a:solidFill>
              </a:rPr>
              <a:t>«Истоки» </a:t>
            </a:r>
            <a:r>
              <a:rPr lang="ru-RU" sz="2800" dirty="0" smtClean="0"/>
              <a:t>– возраст обучающихся 7-14 лет </a:t>
            </a:r>
          </a:p>
          <a:p>
            <a:pPr marL="0" indent="0" algn="just">
              <a:buNone/>
            </a:pPr>
            <a:r>
              <a:rPr lang="ru-RU" sz="2800" b="1" dirty="0" smtClean="0"/>
              <a:t>Основные направления: </a:t>
            </a:r>
            <a:r>
              <a:rPr lang="ru-RU" sz="2800" dirty="0" smtClean="0"/>
              <a:t>художественно-эстетическое, военно-патриотическое, туристко-краеведческое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19232" y="3429000"/>
            <a:ext cx="3505535" cy="26291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22577" y="4437112"/>
            <a:ext cx="3240742" cy="24222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58293" y="4236737"/>
            <a:ext cx="3499947" cy="2624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1319668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162050"/>
          </a:xfrm>
        </p:spPr>
        <p:txBody>
          <a:bodyPr>
            <a:noAutofit/>
          </a:bodyPr>
          <a:lstStyle/>
          <a:p>
            <a:pPr algn="ctr"/>
            <a:r>
              <a:rPr lang="ru-RU" sz="4000" dirty="0">
                <a:solidFill>
                  <a:srgbClr val="FF0000"/>
                </a:solidFill>
              </a:rPr>
              <a:t>Руководитель: </a:t>
            </a: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dirty="0" smtClean="0">
                <a:solidFill>
                  <a:srgbClr val="FF0000"/>
                </a:solidFill>
              </a:rPr>
              <a:t>Шевченко Галина Дмитриевна</a:t>
            </a:r>
            <a:endParaRPr lang="ru-RU" sz="40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1294895"/>
            <a:ext cx="3672408" cy="52612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827792" y="1484784"/>
            <a:ext cx="3528184" cy="4896543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400" dirty="0" smtClean="0"/>
              <a:t>Живёт под девизом: «Вперед, вперёд и ни шагу назад»</a:t>
            </a:r>
          </a:p>
          <a:p>
            <a:endParaRPr lang="ru-RU" sz="2400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400" dirty="0" smtClean="0"/>
              <a:t>Больше всего боится летать на самолётах.</a:t>
            </a:r>
          </a:p>
          <a:p>
            <a:endParaRPr lang="ru-RU" sz="2400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400" dirty="0" smtClean="0"/>
              <a:t>Хотела бы научиться дизайнерскому мастерству.</a:t>
            </a:r>
            <a:endParaRPr lang="ru-RU" sz="2400" dirty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28653567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81064" y="116632"/>
            <a:ext cx="8229600" cy="84063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Детские объединения: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81064" y="957271"/>
            <a:ext cx="8339408" cy="2587072"/>
          </a:xfrm>
        </p:spPr>
        <p:txBody>
          <a:bodyPr>
            <a:normAutofit fontScale="92500" lnSpcReduction="20000"/>
          </a:bodyPr>
          <a:lstStyle/>
          <a:p>
            <a:r>
              <a:rPr lang="ru-RU" sz="2600" b="1" dirty="0" smtClean="0">
                <a:solidFill>
                  <a:srgbClr val="FF0000"/>
                </a:solidFill>
              </a:rPr>
              <a:t>«Друзья здоровья»</a:t>
            </a:r>
            <a:r>
              <a:rPr lang="ru-RU" sz="2600" dirty="0" smtClean="0"/>
              <a:t>-</a:t>
            </a:r>
            <a:r>
              <a:rPr lang="ru-RU" sz="2600" dirty="0" smtClean="0">
                <a:solidFill>
                  <a:srgbClr val="FF0000"/>
                </a:solidFill>
              </a:rPr>
              <a:t> </a:t>
            </a:r>
            <a:r>
              <a:rPr lang="ru-RU" sz="2600" dirty="0" smtClean="0"/>
              <a:t>возраст обучающихся 9-11 лет</a:t>
            </a:r>
          </a:p>
          <a:p>
            <a:r>
              <a:rPr lang="ru-RU" sz="2600" b="1" dirty="0" smtClean="0">
                <a:solidFill>
                  <a:srgbClr val="FF0000"/>
                </a:solidFill>
              </a:rPr>
              <a:t>«Путешествие по стране Этикета» </a:t>
            </a:r>
            <a:r>
              <a:rPr lang="ru-RU" sz="2600" dirty="0" smtClean="0"/>
              <a:t>– возраст обучающихся 7-10 лет</a:t>
            </a:r>
          </a:p>
          <a:p>
            <a:r>
              <a:rPr lang="ru-RU" sz="2600" b="1" dirty="0" smtClean="0">
                <a:solidFill>
                  <a:srgbClr val="FF0000"/>
                </a:solidFill>
              </a:rPr>
              <a:t>«Танцевальный мир» </a:t>
            </a:r>
            <a:r>
              <a:rPr lang="ru-RU" sz="2600" dirty="0" smtClean="0"/>
              <a:t>- возраст обучающихся 7-11 лет</a:t>
            </a:r>
          </a:p>
          <a:p>
            <a:pPr marL="0" indent="0" algn="ctr">
              <a:buNone/>
            </a:pPr>
            <a:r>
              <a:rPr lang="ru-RU" sz="2600" b="1" dirty="0" smtClean="0"/>
              <a:t>Основные направления: </a:t>
            </a:r>
            <a:r>
              <a:rPr lang="ru-RU" sz="2600" dirty="0" smtClean="0"/>
              <a:t>эколого-биологическое, социально-педагогическое, художественно-эстетическое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89918" y="3910128"/>
            <a:ext cx="3823543" cy="28560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8601" y="3471958"/>
            <a:ext cx="2877143" cy="33123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6507635" y="3559973"/>
            <a:ext cx="2580869" cy="31363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492755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62050"/>
          </a:xfrm>
        </p:spPr>
        <p:txBody>
          <a:bodyPr>
            <a:noAutofit/>
          </a:bodyPr>
          <a:lstStyle/>
          <a:p>
            <a:pPr algn="ctr"/>
            <a:r>
              <a:rPr lang="ru-RU" sz="4000" dirty="0">
                <a:solidFill>
                  <a:srgbClr val="FF0000"/>
                </a:solidFill>
              </a:rPr>
              <a:t>Руководитель: </a:t>
            </a: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dirty="0" smtClean="0">
                <a:solidFill>
                  <a:srgbClr val="FF0000"/>
                </a:solidFill>
              </a:rPr>
              <a:t>Киктева Марина Владимировна</a:t>
            </a:r>
            <a:endParaRPr lang="ru-RU" sz="4000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18595" y="1435100"/>
            <a:ext cx="3380265" cy="4874221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700012" y="1435100"/>
            <a:ext cx="4248471" cy="5028779"/>
          </a:xfrm>
        </p:spPr>
        <p:txBody>
          <a:bodyPr>
            <a:no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dirty="0" smtClean="0"/>
              <a:t>В детстве мечтала стать врачом.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ru-RU" sz="2800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dirty="0" smtClean="0"/>
              <a:t>Больше всего не любит несправедливость.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ru-RU" sz="2800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dirty="0" smtClean="0"/>
              <a:t>Желает своим обучающимся быть уверенными в жизни.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770205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Детские объединения: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79512" y="940351"/>
            <a:ext cx="8964488" cy="2488649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«Волшебная бумага» </a:t>
            </a:r>
            <a:r>
              <a:rPr lang="ru-RU" sz="2400" dirty="0" smtClean="0"/>
              <a:t>– возраст обучающихся 4-10 лет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Драматический «Теремок» </a:t>
            </a:r>
            <a:r>
              <a:rPr lang="ru-RU" sz="2400" dirty="0" smtClean="0"/>
              <a:t>- возраст обучающихся </a:t>
            </a:r>
          </a:p>
          <a:p>
            <a:pPr marL="0" indent="0">
              <a:buNone/>
            </a:pPr>
            <a:r>
              <a:rPr lang="ru-RU" sz="2400" dirty="0" smtClean="0"/>
              <a:t>9-11 лет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«Весёлый карандаш» </a:t>
            </a:r>
            <a:r>
              <a:rPr lang="ru-RU" sz="2400" dirty="0" smtClean="0"/>
              <a:t>– возраст обучающихся 4-10 лет</a:t>
            </a:r>
          </a:p>
          <a:p>
            <a:pPr marL="0" indent="0">
              <a:buNone/>
            </a:pPr>
            <a:r>
              <a:rPr lang="ru-RU" sz="2400" b="1" dirty="0" smtClean="0"/>
              <a:t>Основное направление:  </a:t>
            </a:r>
            <a:r>
              <a:rPr lang="ru-RU" sz="2400" dirty="0" smtClean="0"/>
              <a:t>художественно-эстетическое</a:t>
            </a:r>
            <a:endParaRPr lang="ru-RU" sz="2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65999" y="2996952"/>
            <a:ext cx="4216467" cy="23717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024" y="4422337"/>
            <a:ext cx="4355976" cy="2450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558244"/>
            <a:ext cx="3960440" cy="22997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283615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Руководитель: 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Коробова Елена Ивановна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3898776" cy="4896544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2800" dirty="0" smtClean="0"/>
              <a:t>С детства мечтала стать учителем.</a:t>
            </a:r>
          </a:p>
          <a:p>
            <a:pPr>
              <a:buFont typeface="Wingdings" panose="05000000000000000000" pitchFamily="2" charset="2"/>
              <a:buChar char="v"/>
            </a:pPr>
            <a:endParaRPr lang="ru-RU" sz="2800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ru-RU" sz="2800" dirty="0" smtClean="0"/>
              <a:t>Больше всего не любит петь.</a:t>
            </a:r>
          </a:p>
          <a:p>
            <a:pPr>
              <a:buFont typeface="Wingdings" panose="05000000000000000000" pitchFamily="2" charset="2"/>
              <a:buChar char="v"/>
            </a:pPr>
            <a:endParaRPr lang="ru-RU" sz="2800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ru-RU" sz="2800" dirty="0" smtClean="0"/>
              <a:t>Живёт под девизом: «Что ни делается-всё к лучшему»</a:t>
            </a:r>
            <a:endParaRPr lang="ru-RU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4572000" y="1543084"/>
            <a:ext cx="3888432" cy="506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858815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2844" y="116632"/>
            <a:ext cx="8229600" cy="864096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Детские объединения: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0306" y="980728"/>
            <a:ext cx="8434826" cy="2736304"/>
          </a:xfrm>
        </p:spPr>
        <p:txBody>
          <a:bodyPr>
            <a:normAutofit fontScale="92500" lnSpcReduction="10000"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Кукольный театр </a:t>
            </a:r>
            <a:r>
              <a:rPr lang="ru-RU" sz="2800" dirty="0" smtClean="0"/>
              <a:t>– возраст обучающихся </a:t>
            </a:r>
          </a:p>
          <a:p>
            <a:r>
              <a:rPr lang="ru-RU" sz="2800" dirty="0" smtClean="0"/>
              <a:t>4-10 лет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Клуб «Память» </a:t>
            </a:r>
            <a:r>
              <a:rPr lang="ru-RU" sz="2800" dirty="0" smtClean="0"/>
              <a:t>– возраст обучающихся </a:t>
            </a:r>
          </a:p>
          <a:p>
            <a:pPr marL="0" indent="0">
              <a:buNone/>
            </a:pPr>
            <a:r>
              <a:rPr lang="ru-RU" sz="2800" dirty="0"/>
              <a:t> </a:t>
            </a:r>
            <a:r>
              <a:rPr lang="ru-RU" sz="2800" dirty="0" smtClean="0"/>
              <a:t>  9-10 лет</a:t>
            </a:r>
          </a:p>
          <a:p>
            <a:pPr marL="0" indent="0" algn="ctr">
              <a:buNone/>
            </a:pPr>
            <a:r>
              <a:rPr lang="ru-RU" sz="2800" b="1" dirty="0" smtClean="0"/>
              <a:t>Основные направления:</a:t>
            </a:r>
            <a:r>
              <a:rPr lang="ru-RU" sz="2800" dirty="0" smtClean="0"/>
              <a:t> художественно-эстетическое, военно-патриотическое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9839" y="3717032"/>
            <a:ext cx="4237094" cy="2957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2844" y="3717032"/>
            <a:ext cx="4200900" cy="2957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2717238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62050"/>
          </a:xfrm>
        </p:spPr>
        <p:txBody>
          <a:bodyPr>
            <a:noAutofit/>
          </a:bodyPr>
          <a:lstStyle/>
          <a:p>
            <a:pPr algn="ctr"/>
            <a:r>
              <a:rPr lang="ru-RU" sz="4000" dirty="0">
                <a:solidFill>
                  <a:srgbClr val="FF0000"/>
                </a:solidFill>
              </a:rPr>
              <a:t>Руководитель: </a:t>
            </a: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dirty="0" smtClean="0">
                <a:solidFill>
                  <a:srgbClr val="FF0000"/>
                </a:solidFill>
              </a:rPr>
              <a:t>Худякова Наталья Сергеевна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35123" y="1449001"/>
            <a:ext cx="3451677" cy="519782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827584" y="1508522"/>
            <a:ext cx="4032448" cy="5078777"/>
          </a:xfrm>
        </p:spPr>
        <p:txBody>
          <a:bodyPr>
            <a:no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400" dirty="0" smtClean="0"/>
              <a:t>С детства мечтала стать учителем начальных классов.</a:t>
            </a:r>
          </a:p>
          <a:p>
            <a:endParaRPr lang="ru-RU" sz="2400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400" dirty="0" smtClean="0"/>
              <a:t>Идёт по жизни с девизом: «Учиться, учиться и ещё раз учиться!»</a:t>
            </a:r>
          </a:p>
          <a:p>
            <a:endParaRPr lang="ru-RU" sz="2400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400" dirty="0" smtClean="0"/>
              <a:t>Хотела бы научиться кататься на велосипеде и водить автомобиль.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7491344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31804" y="99247"/>
            <a:ext cx="8229600" cy="665457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Детские объединения: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11560" y="764705"/>
            <a:ext cx="8424936" cy="2808311"/>
          </a:xfrm>
        </p:spPr>
        <p:txBody>
          <a:bodyPr>
            <a:normAutofit lnSpcReduction="10000"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«Ансамбль шумовых инструментов» </a:t>
            </a:r>
            <a:r>
              <a:rPr lang="ru-RU" sz="2400" dirty="0" smtClean="0"/>
              <a:t>– возраст обучающихся 7-12 лет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«Гусли звончатые» </a:t>
            </a:r>
            <a:r>
              <a:rPr lang="ru-RU" sz="2400" dirty="0" smtClean="0"/>
              <a:t>– возраст обучающихся 7-10 лет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«Учимся играть на гитаре» </a:t>
            </a:r>
            <a:r>
              <a:rPr lang="ru-RU" sz="2400" dirty="0" smtClean="0"/>
              <a:t>– возраст обучающихся 10-15 лет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«Шахматы» </a:t>
            </a:r>
            <a:r>
              <a:rPr lang="ru-RU" sz="2400" dirty="0" smtClean="0"/>
              <a:t>- возраст обучающихся 7-10 лет</a:t>
            </a:r>
          </a:p>
          <a:p>
            <a:pPr marL="0" indent="0">
              <a:buNone/>
            </a:pPr>
            <a:r>
              <a:rPr lang="ru-RU" sz="2400" b="1" dirty="0" smtClean="0"/>
              <a:t>Основное направление: </a:t>
            </a:r>
            <a:r>
              <a:rPr lang="ru-RU" sz="2400" dirty="0" smtClean="0"/>
              <a:t>художественно-эстетическое</a:t>
            </a:r>
            <a:endParaRPr lang="ru-RU" sz="2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20127" y="3689194"/>
            <a:ext cx="4171692" cy="30557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7295" y="3573016"/>
            <a:ext cx="4402832" cy="30615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03234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3500" b="1" dirty="0" smtClean="0">
                <a:solidFill>
                  <a:srgbClr val="FF0000"/>
                </a:solidFill>
              </a:rPr>
              <a:t>Наш девиз: </a:t>
            </a:r>
          </a:p>
          <a:p>
            <a:pPr marL="0" indent="0" algn="just">
              <a:buNone/>
            </a:pPr>
            <a:r>
              <a:rPr lang="ru-RU" dirty="0" smtClean="0"/>
              <a:t>Дом творчества-наш дом. </a:t>
            </a:r>
          </a:p>
          <a:p>
            <a:pPr marL="0" indent="0" algn="just">
              <a:buNone/>
            </a:pPr>
            <a:r>
              <a:rPr lang="ru-RU" dirty="0" smtClean="0"/>
              <a:t>Пусть будет тепло и уютно в нём!</a:t>
            </a:r>
          </a:p>
          <a:p>
            <a:pPr marL="0" indent="0" algn="just">
              <a:buNone/>
            </a:pPr>
            <a:r>
              <a:rPr lang="ru-RU" sz="3500" b="1" dirty="0" smtClean="0">
                <a:solidFill>
                  <a:srgbClr val="FF0000"/>
                </a:solidFill>
              </a:rPr>
              <a:t>Наш лозунг: </a:t>
            </a:r>
          </a:p>
          <a:p>
            <a:pPr marL="0" indent="0" algn="just">
              <a:buNone/>
            </a:pPr>
            <a:r>
              <a:rPr lang="ru-RU" dirty="0"/>
              <a:t>С</a:t>
            </a:r>
            <a:r>
              <a:rPr lang="ru-RU" dirty="0" smtClean="0"/>
              <a:t>начала полюбить, </a:t>
            </a:r>
          </a:p>
          <a:p>
            <a:pPr marL="0" indent="0" algn="just">
              <a:buNone/>
            </a:pPr>
            <a:r>
              <a:rPr lang="ru-RU" dirty="0" smtClean="0"/>
              <a:t>Затем-научить!</a:t>
            </a:r>
          </a:p>
          <a:p>
            <a:pPr marL="0" indent="0" algn="just">
              <a:buNone/>
            </a:pPr>
            <a:r>
              <a:rPr lang="ru-RU" sz="3500" b="1" dirty="0" smtClean="0">
                <a:solidFill>
                  <a:srgbClr val="FF0000"/>
                </a:solidFill>
              </a:rPr>
              <a:t>Главный принцип:</a:t>
            </a:r>
            <a:r>
              <a:rPr lang="ru-RU" sz="3500" dirty="0" smtClean="0">
                <a:solidFill>
                  <a:srgbClr val="FF0000"/>
                </a:solidFill>
              </a:rPr>
              <a:t> </a:t>
            </a:r>
            <a:r>
              <a:rPr lang="ru-RU" dirty="0" smtClean="0"/>
              <a:t>ценность детского труда следует видеть не в результате, а в самом процессе. Важно не то, что создадут, а то, что они создают, упражняясь в творческом воображении и воплощении.</a:t>
            </a:r>
          </a:p>
          <a:p>
            <a:pPr marL="0" indent="0">
              <a:buNone/>
            </a:pPr>
            <a:r>
              <a:rPr lang="ru-RU" sz="3500" b="1" dirty="0" smtClean="0">
                <a:solidFill>
                  <a:srgbClr val="FF0000"/>
                </a:solidFill>
              </a:rPr>
              <a:t>Главные слагаемые педагогического мастерства: </a:t>
            </a:r>
            <a:r>
              <a:rPr lang="ru-RU" dirty="0" smtClean="0"/>
              <a:t>пример, творчество, поиск.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80904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1473400"/>
          </a:xfrm>
        </p:spPr>
        <p:txBody>
          <a:bodyPr>
            <a:noAutofit/>
          </a:bodyPr>
          <a:lstStyle/>
          <a:p>
            <a:pPr algn="ctr"/>
            <a:r>
              <a:rPr lang="ru-RU" sz="4000" dirty="0">
                <a:solidFill>
                  <a:srgbClr val="FF0000"/>
                </a:solidFill>
              </a:rPr>
              <a:t>Руководитель: </a:t>
            </a: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dirty="0" smtClean="0">
                <a:solidFill>
                  <a:srgbClr val="FF0000"/>
                </a:solidFill>
              </a:rPr>
              <a:t>Коробов Дмитрий Александрович</a:t>
            </a:r>
            <a:endParaRPr lang="ru-RU" sz="40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649859" y="1609958"/>
            <a:ext cx="3994149" cy="4987394"/>
          </a:xfrm>
        </p:spPr>
        <p:txBody>
          <a:bodyPr>
            <a:no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dirty="0" smtClean="0"/>
              <a:t>В детстве мечтал стать поваром.</a:t>
            </a:r>
          </a:p>
          <a:p>
            <a:endParaRPr lang="ru-RU" sz="2800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dirty="0" smtClean="0"/>
              <a:t>Идёт по жизни с девизом: «Вперёд не забегай, </a:t>
            </a:r>
            <a:r>
              <a:rPr lang="ru-RU" sz="2800" dirty="0"/>
              <a:t>а</a:t>
            </a:r>
            <a:r>
              <a:rPr lang="ru-RU" sz="2800" dirty="0" smtClean="0"/>
              <a:t> </a:t>
            </a:r>
            <a:r>
              <a:rPr lang="ru-RU" sz="2800" dirty="0"/>
              <a:t>с</a:t>
            </a:r>
            <a:r>
              <a:rPr lang="ru-RU" sz="2800" dirty="0" smtClean="0"/>
              <a:t>зади не отставай!»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ru-RU" sz="2800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dirty="0" smtClean="0"/>
              <a:t>Хотел бы научиться играть на саксофоне.</a:t>
            </a:r>
            <a:endParaRPr lang="ru-RU" sz="28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4860032" y="1609958"/>
            <a:ext cx="3563720" cy="47220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783863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76291" y="188640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Детские объединения: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41306" y="894731"/>
            <a:ext cx="8926082" cy="2370565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400" b="1" dirty="0" smtClean="0">
                <a:solidFill>
                  <a:srgbClr val="FF0000"/>
                </a:solidFill>
              </a:rPr>
              <a:t>«Чудо-всюду» </a:t>
            </a:r>
            <a:r>
              <a:rPr lang="ru-RU" sz="2400" dirty="0" smtClean="0"/>
              <a:t>– возраст обучающихся 10-12 лет</a:t>
            </a:r>
          </a:p>
          <a:p>
            <a:pPr algn="just"/>
            <a:r>
              <a:rPr lang="ru-RU" sz="2400" b="1" dirty="0" smtClean="0">
                <a:solidFill>
                  <a:srgbClr val="FF0000"/>
                </a:solidFill>
              </a:rPr>
              <a:t>«Мир фантазии»</a:t>
            </a:r>
            <a:r>
              <a:rPr lang="ru-RU" sz="2400" b="1" dirty="0" smtClean="0"/>
              <a:t>-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dirty="0" smtClean="0"/>
              <a:t>возраст обучающихся 4-10 лет</a:t>
            </a:r>
          </a:p>
          <a:p>
            <a:pPr algn="just"/>
            <a:r>
              <a:rPr lang="ru-RU" sz="2400" b="1" dirty="0" smtClean="0">
                <a:solidFill>
                  <a:srgbClr val="FF0000"/>
                </a:solidFill>
              </a:rPr>
              <a:t>«Азбука моды»</a:t>
            </a:r>
            <a:r>
              <a:rPr lang="ru-RU" sz="2400" b="1" dirty="0" smtClean="0"/>
              <a:t>-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dirty="0" smtClean="0"/>
              <a:t>возраст обучающихся 8-12 лет</a:t>
            </a:r>
          </a:p>
          <a:p>
            <a:pPr algn="just"/>
            <a:r>
              <a:rPr lang="ru-RU" sz="2400" b="1" dirty="0" smtClean="0">
                <a:solidFill>
                  <a:srgbClr val="FF0000"/>
                </a:solidFill>
              </a:rPr>
              <a:t>«Бисероплетение»</a:t>
            </a:r>
            <a:r>
              <a:rPr lang="ru-RU" sz="2400" b="1" dirty="0" smtClean="0"/>
              <a:t>-</a:t>
            </a:r>
            <a:r>
              <a:rPr lang="ru-RU" sz="2400" dirty="0" smtClean="0"/>
              <a:t>возраст обучающихся 7-14 лет</a:t>
            </a:r>
          </a:p>
          <a:p>
            <a:pPr marL="0" indent="0" algn="ctr">
              <a:buNone/>
            </a:pPr>
            <a:r>
              <a:rPr lang="ru-RU" sz="2400" b="1" dirty="0" smtClean="0"/>
              <a:t>Основные направления: </a:t>
            </a:r>
            <a:r>
              <a:rPr lang="ru-RU" sz="2400" dirty="0" smtClean="0"/>
              <a:t>художественно-эстетическое, эколого-биологическое</a:t>
            </a:r>
            <a:endParaRPr lang="ru-RU" sz="2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15" y="2975284"/>
            <a:ext cx="2968670" cy="3824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09434" y="3703072"/>
            <a:ext cx="3676372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72988" y="2975284"/>
            <a:ext cx="2923791" cy="38983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0028753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96144"/>
          </a:xfrm>
        </p:spPr>
        <p:txBody>
          <a:bodyPr>
            <a:noAutofit/>
          </a:bodyPr>
          <a:lstStyle/>
          <a:p>
            <a:pPr algn="ctr"/>
            <a:r>
              <a:rPr lang="ru-RU" sz="4000" dirty="0">
                <a:solidFill>
                  <a:srgbClr val="FF0000"/>
                </a:solidFill>
              </a:rPr>
              <a:t>Руководитель: </a:t>
            </a: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dirty="0" smtClean="0">
                <a:solidFill>
                  <a:srgbClr val="FF0000"/>
                </a:solidFill>
              </a:rPr>
              <a:t>Лебедева Анна Алексеевна</a:t>
            </a:r>
            <a:endParaRPr lang="ru-RU" sz="4000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683568" y="1556792"/>
            <a:ext cx="3672408" cy="5025612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4669396" y="1567172"/>
            <a:ext cx="3636404" cy="5025612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800" dirty="0" smtClean="0"/>
              <a:t>Мечтала в детстве стать агрономом.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sz="2800" dirty="0" smtClean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800" dirty="0" smtClean="0"/>
              <a:t>Больше всего не любит стряпать.</a:t>
            </a:r>
          </a:p>
          <a:p>
            <a:endParaRPr lang="ru-RU" sz="2800" dirty="0" smtClean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800" dirty="0" smtClean="0"/>
              <a:t>Хотела бы научиться водить автомобиль.</a:t>
            </a:r>
          </a:p>
          <a:p>
            <a:pPr algn="just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2799567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9512" y="127393"/>
            <a:ext cx="8715616" cy="72008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Детские объединения: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79512" y="851865"/>
            <a:ext cx="8715616" cy="2361111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400" b="1" dirty="0" smtClean="0">
                <a:solidFill>
                  <a:srgbClr val="FF0000"/>
                </a:solidFill>
              </a:rPr>
              <a:t>«Интеллектуальные игры» </a:t>
            </a:r>
            <a:r>
              <a:rPr lang="ru-RU" sz="2400" dirty="0" smtClean="0"/>
              <a:t>– возраст обучающихся 12-15 лет</a:t>
            </a:r>
          </a:p>
          <a:p>
            <a:pPr algn="just"/>
            <a:r>
              <a:rPr lang="ru-RU" sz="2400" b="1" dirty="0" smtClean="0">
                <a:solidFill>
                  <a:srgbClr val="FF0000"/>
                </a:solidFill>
              </a:rPr>
              <a:t>Клуб «Непоседы» </a:t>
            </a:r>
            <a:r>
              <a:rPr lang="ru-RU" sz="2400" dirty="0" smtClean="0"/>
              <a:t>– возраст обучающихся 11-13 лет</a:t>
            </a:r>
          </a:p>
          <a:p>
            <a:pPr algn="just"/>
            <a:r>
              <a:rPr lang="ru-RU" sz="2400" b="1" dirty="0" smtClean="0">
                <a:solidFill>
                  <a:srgbClr val="FF0000"/>
                </a:solidFill>
              </a:rPr>
              <a:t>«Экология и Я» </a:t>
            </a:r>
            <a:r>
              <a:rPr lang="ru-RU" sz="2400" dirty="0" smtClean="0"/>
              <a:t>– возраст обучающихся 11-14 лет</a:t>
            </a:r>
          </a:p>
          <a:p>
            <a:pPr marL="0" indent="0" algn="ctr">
              <a:buNone/>
            </a:pPr>
            <a:r>
              <a:rPr lang="ru-RU" sz="2400" b="1" dirty="0" smtClean="0"/>
              <a:t>Основные направления: </a:t>
            </a:r>
            <a:r>
              <a:rPr lang="ru-RU" sz="2400" dirty="0" smtClean="0"/>
              <a:t>эколого-биологическое, социально-педагогическое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6035439" y="4050198"/>
            <a:ext cx="3031726" cy="283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87824" y="3068960"/>
            <a:ext cx="3336711" cy="25025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237566"/>
            <a:ext cx="3493912" cy="26204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2547733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18468"/>
          </a:xfrm>
        </p:spPr>
        <p:txBody>
          <a:bodyPr>
            <a:noAutofit/>
          </a:bodyPr>
          <a:lstStyle/>
          <a:p>
            <a:pPr algn="ctr"/>
            <a:r>
              <a:rPr lang="ru-RU" sz="4000" dirty="0">
                <a:solidFill>
                  <a:srgbClr val="FF0000"/>
                </a:solidFill>
              </a:rPr>
              <a:t>Руководитель: </a:t>
            </a: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dirty="0" smtClean="0">
                <a:solidFill>
                  <a:srgbClr val="FF0000"/>
                </a:solidFill>
              </a:rPr>
              <a:t>Садыкова Алтынай Фёдоровна</a:t>
            </a:r>
            <a:endParaRPr lang="ru-RU" sz="4000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99575" y="1707053"/>
            <a:ext cx="4448307" cy="3744416"/>
          </a:xfrm>
        </p:spPr>
      </p:pic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323528" y="1455026"/>
            <a:ext cx="4176464" cy="4248471"/>
          </a:xfrm>
        </p:spPr>
        <p:txBody>
          <a:bodyPr>
            <a:noAutofit/>
          </a:bodyPr>
          <a:lstStyle/>
          <a:p>
            <a:r>
              <a:rPr lang="ru-RU" sz="2600" dirty="0"/>
              <a:t>Я – это то, что я создаю вокруг себя. </a:t>
            </a:r>
            <a:endParaRPr lang="ru-RU" sz="2600" dirty="0" smtClean="0"/>
          </a:p>
          <a:p>
            <a:r>
              <a:rPr lang="ru-RU" sz="2600" dirty="0" smtClean="0"/>
              <a:t>Я  </a:t>
            </a:r>
            <a:r>
              <a:rPr lang="ru-RU" sz="2600" dirty="0"/>
              <a:t>- это то, что живёт внутри меня. </a:t>
            </a:r>
            <a:endParaRPr lang="ru-RU" sz="2600" dirty="0" smtClean="0"/>
          </a:p>
          <a:p>
            <a:r>
              <a:rPr lang="ru-RU" sz="2600" dirty="0" smtClean="0"/>
              <a:t>Я </a:t>
            </a:r>
            <a:r>
              <a:rPr lang="ru-RU" sz="2600" dirty="0"/>
              <a:t>– это то, чем я могу поделиться, научить, помочь воспитанникам, коллегам, родным и людям вокруг, чтобы сделать мир уютней и добрей.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3066287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64096"/>
          </a:xfrm>
        </p:spPr>
        <p:txBody>
          <a:bodyPr>
            <a:no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</a:rPr>
              <a:t>Детские объединения:</a:t>
            </a:r>
            <a:endParaRPr lang="ru-RU" sz="4800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2016224"/>
          </a:xfrm>
        </p:spPr>
        <p:txBody>
          <a:bodyPr>
            <a:normAutofit/>
          </a:bodyPr>
          <a:lstStyle/>
          <a:p>
            <a:r>
              <a:rPr lang="ru-RU" sz="2200" b="1" dirty="0" smtClean="0">
                <a:solidFill>
                  <a:srgbClr val="FF0000"/>
                </a:solidFill>
              </a:rPr>
              <a:t>Теннис</a:t>
            </a:r>
            <a:r>
              <a:rPr lang="ru-RU" sz="2200" dirty="0" smtClean="0"/>
              <a:t> – возраст обучающихся 13-15 лет</a:t>
            </a:r>
          </a:p>
          <a:p>
            <a:r>
              <a:rPr lang="ru-RU" sz="2200" b="1" dirty="0" smtClean="0">
                <a:solidFill>
                  <a:srgbClr val="FF0000"/>
                </a:solidFill>
              </a:rPr>
              <a:t>Спортивные игры</a:t>
            </a:r>
            <a:r>
              <a:rPr lang="ru-RU" sz="2200" dirty="0" smtClean="0"/>
              <a:t> – возраст обучающихся 15-17 лет</a:t>
            </a:r>
          </a:p>
          <a:p>
            <a:r>
              <a:rPr lang="ru-RU" sz="2200" b="1" dirty="0" smtClean="0">
                <a:solidFill>
                  <a:srgbClr val="FF0000"/>
                </a:solidFill>
              </a:rPr>
              <a:t>Военно-прикладное</a:t>
            </a:r>
            <a:r>
              <a:rPr lang="ru-RU" sz="2200" dirty="0" smtClean="0"/>
              <a:t> – возраст обучающихся 16-17 лет</a:t>
            </a:r>
          </a:p>
          <a:p>
            <a:pPr marL="0" indent="0" algn="ctr">
              <a:buNone/>
            </a:pPr>
            <a:r>
              <a:rPr lang="ru-RU" sz="2200" b="1" dirty="0" smtClean="0"/>
              <a:t>Основные направления: </a:t>
            </a:r>
            <a:r>
              <a:rPr lang="ru-RU" sz="2200" dirty="0" smtClean="0"/>
              <a:t>физкультурно-спортивное, военно-патриотическое</a:t>
            </a:r>
            <a:endParaRPr lang="ru-RU" sz="2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50521" y="3038607"/>
            <a:ext cx="4205456" cy="37057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4355976" y="3068960"/>
            <a:ext cx="4637504" cy="36748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132326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62050"/>
          </a:xfrm>
        </p:spPr>
        <p:txBody>
          <a:bodyPr>
            <a:noAutofit/>
          </a:bodyPr>
          <a:lstStyle/>
          <a:p>
            <a:pPr algn="ctr"/>
            <a:r>
              <a:rPr lang="ru-RU" sz="4000" dirty="0">
                <a:solidFill>
                  <a:srgbClr val="FF0000"/>
                </a:solidFill>
              </a:rPr>
              <a:t>Руководитель: </a:t>
            </a: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dirty="0">
                <a:solidFill>
                  <a:srgbClr val="FF0000"/>
                </a:solidFill>
              </a:rPr>
              <a:t>Романов Андрей Александрович</a:t>
            </a:r>
            <a:endParaRPr lang="ru-RU" sz="4000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683568" y="1639961"/>
            <a:ext cx="3744416" cy="4513639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dirty="0" smtClean="0"/>
              <a:t>Мои пожелания: «Четко ставить перед собой цель и добиваться её»</a:t>
            </a:r>
          </a:p>
          <a:p>
            <a:endParaRPr lang="ru-RU" sz="2800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dirty="0" smtClean="0"/>
              <a:t>Живёт под девизом: «Никогда не сдаваться»</a:t>
            </a:r>
            <a:endParaRPr lang="ru-RU" sz="2800" dirty="0"/>
          </a:p>
        </p:txBody>
      </p:sp>
      <p:pic>
        <p:nvPicPr>
          <p:cNvPr id="8" name="Объект 1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4644008" y="1772815"/>
            <a:ext cx="3960440" cy="4392489"/>
          </a:xfrm>
        </p:spPr>
      </p:pic>
    </p:spTree>
    <p:extLst>
      <p:ext uri="{BB962C8B-B14F-4D97-AF65-F5344CB8AC3E}">
        <p14:creationId xmlns:p14="http://schemas.microsoft.com/office/powerpoint/2010/main" xmlns="" val="132068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208" y="125760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Детские объединения:</a:t>
            </a:r>
            <a:endParaRPr lang="ru-RU" sz="4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24744"/>
            <a:ext cx="8640960" cy="194421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Акробатика</a:t>
            </a:r>
            <a:r>
              <a:rPr lang="ru-RU" sz="2400" dirty="0" smtClean="0"/>
              <a:t> – возраст обучающихся 8-9 лет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Гимнастика</a:t>
            </a:r>
            <a:r>
              <a:rPr lang="ru-RU" sz="2400" dirty="0" smtClean="0"/>
              <a:t> – возраст обучающихся 9-10 лет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Народные игры </a:t>
            </a:r>
            <a:r>
              <a:rPr lang="ru-RU" sz="2400" dirty="0" smtClean="0"/>
              <a:t>– возраст обучающихся 11-13 лет</a:t>
            </a:r>
          </a:p>
          <a:p>
            <a:pPr marL="0" indent="0">
              <a:buNone/>
            </a:pPr>
            <a:r>
              <a:rPr lang="ru-RU" sz="2400" b="1" dirty="0" smtClean="0"/>
              <a:t>Основное направление: </a:t>
            </a:r>
            <a:r>
              <a:rPr lang="ru-RU" sz="2400" dirty="0" smtClean="0"/>
              <a:t>физкультурно-спортивное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2843808" y="3924831"/>
            <a:ext cx="3816424" cy="293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22085" y="2846511"/>
            <a:ext cx="3535912" cy="26924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77451" y="2819383"/>
            <a:ext cx="3329495" cy="24971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6442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3050"/>
            <a:ext cx="8435280" cy="1162050"/>
          </a:xfrm>
        </p:spPr>
        <p:txBody>
          <a:bodyPr>
            <a:noAutofit/>
          </a:bodyPr>
          <a:lstStyle/>
          <a:p>
            <a:pPr algn="ctr"/>
            <a:r>
              <a:rPr lang="ru-RU" sz="4000" dirty="0">
                <a:solidFill>
                  <a:srgbClr val="FF0000"/>
                </a:solidFill>
              </a:rPr>
              <a:t>Руководитель: </a:t>
            </a: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dirty="0" smtClean="0">
                <a:solidFill>
                  <a:srgbClr val="FF0000"/>
                </a:solidFill>
              </a:rPr>
              <a:t>Шудрова Ольга Николаевна</a:t>
            </a:r>
            <a:endParaRPr lang="ru-RU" sz="4000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426368" y="1603958"/>
            <a:ext cx="3569568" cy="4633354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dirty="0" smtClean="0"/>
              <a:t>Пожелание ученикам: «Быть уверенными в жизни»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ru-RU" sz="2800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dirty="0" smtClean="0"/>
              <a:t>Поднимает себе настроение чем-нибудь вкусненьким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55976" y="1439038"/>
            <a:ext cx="3734321" cy="4979095"/>
          </a:xfrm>
        </p:spPr>
      </p:pic>
    </p:spTree>
    <p:extLst>
      <p:ext uri="{BB962C8B-B14F-4D97-AF65-F5344CB8AC3E}">
        <p14:creationId xmlns:p14="http://schemas.microsoft.com/office/powerpoint/2010/main" xmlns="" val="638648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9532" y="4719918"/>
            <a:ext cx="8532948" cy="1733418"/>
          </a:xfrm>
        </p:spPr>
        <p:txBody>
          <a:bodyPr>
            <a:normAutofit/>
          </a:bodyPr>
          <a:lstStyle/>
          <a:p>
            <a:r>
              <a:rPr lang="ru-RU" sz="4800" b="1" i="1" dirty="0" smtClean="0">
                <a:solidFill>
                  <a:srgbClr val="7030A0"/>
                </a:solidFill>
              </a:rPr>
              <a:t>Наши двери всегда открыты для вас</a:t>
            </a:r>
            <a:endParaRPr lang="ru-RU" sz="4800" b="1" i="1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9532" y="260648"/>
            <a:ext cx="8532948" cy="4536504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Вся работа Дома детского творчества-это увлекательное путешествие по стране фантазии и творческой выдумки, и не зря в начале этого названия такое тёплое и уютное слово-дом!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8393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348" y="61445"/>
            <a:ext cx="8833139" cy="1147964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В течение года в ДДТ работают различные детские объединения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3766" y="3898425"/>
            <a:ext cx="4667037" cy="29317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email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59550" y="3952813"/>
            <a:ext cx="3836537" cy="28774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26731" y="1120402"/>
            <a:ext cx="3895225" cy="29214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2815" y="1190318"/>
            <a:ext cx="4323916" cy="2863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836617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60648"/>
            <a:ext cx="8352928" cy="197479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Запись в детские объединения производится ежедневно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с 10.00 до 17.00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467544" y="5299235"/>
            <a:ext cx="8352928" cy="129614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Надеемся, что каждый из вас найдёт здесь дело по душе!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043608" y="2235443"/>
            <a:ext cx="7003977" cy="3060308"/>
          </a:xfrm>
        </p:spPr>
      </p:pic>
    </p:spTree>
    <p:extLst>
      <p:ext uri="{BB962C8B-B14F-4D97-AF65-F5344CB8AC3E}">
        <p14:creationId xmlns:p14="http://schemas.microsoft.com/office/powerpoint/2010/main" xmlns="" val="28994773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949"/>
            <a:ext cx="8229600" cy="99412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Администрация учреждения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21322" y="1026525"/>
            <a:ext cx="4235035" cy="1521066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  <a:p>
            <a:pPr marL="0" indent="0" algn="ctr">
              <a:buNone/>
            </a:pP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Корсакова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Надежда Владимировна </a:t>
            </a:r>
            <a:endParaRPr lang="ru-RU" sz="3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</a:t>
            </a:r>
          </a:p>
          <a:p>
            <a:pPr marL="0" indent="0" algn="ctr">
              <a:buNone/>
            </a:pP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Часы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работы: </a:t>
            </a:r>
            <a:endParaRPr lang="ru-RU" sz="3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Понедельник-пятница </a:t>
            </a:r>
          </a:p>
          <a:p>
            <a:pPr marL="0" indent="0" algn="ctr">
              <a:buNone/>
            </a:pP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9.00-17.30</a:t>
            </a:r>
            <a:endParaRPr lang="ru-RU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585012" y="1150071"/>
            <a:ext cx="4163452" cy="163085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Синякова Мария Петровна</a:t>
            </a:r>
          </a:p>
          <a:p>
            <a:pPr marL="0" indent="0" algn="ctr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директора по УВР</a:t>
            </a:r>
          </a:p>
          <a:p>
            <a:pPr marL="0" indent="0" algn="ctr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Часы работы:</a:t>
            </a:r>
          </a:p>
          <a:p>
            <a:pPr marL="0" indent="0" algn="ctr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Понедельник-пятница</a:t>
            </a:r>
          </a:p>
          <a:p>
            <a:pPr marL="0" indent="0" algn="ctr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9.00.-17.30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92080" y="2636911"/>
            <a:ext cx="2877820" cy="413354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0689" y="2547591"/>
            <a:ext cx="2716300" cy="4087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52392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537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Все желающие смогут найти для себя занятие по интересам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4319323" y="1271873"/>
            <a:ext cx="3837112" cy="28716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07145" y="1229545"/>
            <a:ext cx="3668460" cy="27456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5489" y="3888968"/>
            <a:ext cx="3806397" cy="28547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37112" y="4077072"/>
            <a:ext cx="4202296" cy="27924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7149731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568952" cy="1066130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Наши двери открыты для детворы и зимой и летом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3218727" y="1522541"/>
            <a:ext cx="2589282" cy="171253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67544" y="1522541"/>
            <a:ext cx="2565757" cy="17232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826031" y="1484784"/>
            <a:ext cx="3156840" cy="13669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3382181" y="3375553"/>
            <a:ext cx="2425827" cy="159729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6111007" y="4861565"/>
            <a:ext cx="2509595" cy="188219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3209182" y="5103816"/>
            <a:ext cx="2448789" cy="159734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538824" y="5113325"/>
            <a:ext cx="2030144" cy="138391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321047" y="3258869"/>
            <a:ext cx="2749534" cy="166435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6111007" y="2995798"/>
            <a:ext cx="2376968" cy="1746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550254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7618" y="98793"/>
            <a:ext cx="8921177" cy="1038095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В кружках вы сможете примерить на себя различные роли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618" y="1066149"/>
            <a:ext cx="4321767" cy="28717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45617" y="3900654"/>
            <a:ext cx="4465012" cy="2957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4419383" y="1066150"/>
            <a:ext cx="4329081" cy="29962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4" descr="C:\Documents and Settings\UserXP\Рабочий стол\SAM_1858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71384" y="3847295"/>
            <a:ext cx="3974233" cy="29965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494402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0364" y="130622"/>
            <a:ext cx="8574124" cy="113813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Работы детских объединений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9208" y="996261"/>
            <a:ext cx="8296436" cy="75562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Занимают призовые места на выставках</a:t>
            </a:r>
          </a:p>
          <a:p>
            <a:pPr>
              <a:buFont typeface="Wingdings" panose="05000000000000000000" pitchFamily="2" charset="2"/>
              <a:buChar char="v"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9593" y="4210564"/>
            <a:ext cx="3730277" cy="27977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2666" y="1494720"/>
            <a:ext cx="3766788" cy="28250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29235" y="4210564"/>
            <a:ext cx="4752855" cy="2670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74114" y="1522485"/>
            <a:ext cx="4896870" cy="27514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6968075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23375"/>
            <a:ext cx="8758954" cy="921647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 каникулярное время вас ждёт насыщенная программа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1273" y="1056767"/>
            <a:ext cx="3664633" cy="27484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13530" y="6248321"/>
            <a:ext cx="8352928" cy="514217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Развлекательные мероприятия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2208" y="1034883"/>
            <a:ext cx="3872168" cy="29041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1273" y="3768367"/>
            <a:ext cx="3840848" cy="2678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0650" y="3799181"/>
            <a:ext cx="4023726" cy="26737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8041491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зезды</Template>
  <TotalTime>682</TotalTime>
  <Words>896</Words>
  <Application>Microsoft Office PowerPoint</Application>
  <PresentationFormat>Экран (4:3)</PresentationFormat>
  <Paragraphs>158</Paragraphs>
  <Slides>41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Тема Office</vt:lpstr>
      <vt:lpstr>ДОМ ДЕТСКОГО ТВОРЧЕСТВА  г. АЛЗАМАЙ</vt:lpstr>
      <vt:lpstr>Слайд 2</vt:lpstr>
      <vt:lpstr>Слайд 3</vt:lpstr>
      <vt:lpstr>В течение года в ДДТ работают различные детские объединения</vt:lpstr>
      <vt:lpstr>Все желающие смогут найти для себя занятие по интересам</vt:lpstr>
      <vt:lpstr>Наши двери открыты для детворы и зимой и летом</vt:lpstr>
      <vt:lpstr>В кружках вы сможете примерить на себя различные роли</vt:lpstr>
      <vt:lpstr>Работы детских объединений </vt:lpstr>
      <vt:lpstr>В каникулярное время вас ждёт насыщенная программа</vt:lpstr>
      <vt:lpstr>Слайд 10</vt:lpstr>
      <vt:lpstr>Слайд 11</vt:lpstr>
      <vt:lpstr>Слайд 12</vt:lpstr>
      <vt:lpstr>Слайд 13</vt:lpstr>
      <vt:lpstr>Слайд 14</vt:lpstr>
      <vt:lpstr>Поездки </vt:lpstr>
      <vt:lpstr>Самые яркие коллекции участвуют в муниципальном, областном конкурсе «Всё в ней гармония, всё диво» </vt:lpstr>
      <vt:lpstr>Слайд 17</vt:lpstr>
      <vt:lpstr>Наши традиции</vt:lpstr>
      <vt:lpstr>Детские объединения:</vt:lpstr>
      <vt:lpstr>Руководитель:  Усатюк Ирина Витальевна</vt:lpstr>
      <vt:lpstr>Детские объединения:</vt:lpstr>
      <vt:lpstr>Руководитель:  Шевченко Галина Дмитриевна</vt:lpstr>
      <vt:lpstr>Детские объединения:</vt:lpstr>
      <vt:lpstr>Руководитель:  Киктева Марина Владимировна</vt:lpstr>
      <vt:lpstr>Детские объединения:</vt:lpstr>
      <vt:lpstr>Руководитель:  Коробова Елена Ивановна</vt:lpstr>
      <vt:lpstr>Детские объединения:</vt:lpstr>
      <vt:lpstr>Руководитель:  Худякова Наталья Сергеевна</vt:lpstr>
      <vt:lpstr>Детские объединения:</vt:lpstr>
      <vt:lpstr>Руководитель:  Коробов Дмитрий Александрович</vt:lpstr>
      <vt:lpstr>Детские объединения:</vt:lpstr>
      <vt:lpstr>Руководитель:  Лебедева Анна Алексеевна</vt:lpstr>
      <vt:lpstr>Детские объединения:</vt:lpstr>
      <vt:lpstr>Руководитель:  Садыкова Алтынай Фёдоровна</vt:lpstr>
      <vt:lpstr>Детские объединения:</vt:lpstr>
      <vt:lpstr>Руководитель:  Романов Андрей Александрович</vt:lpstr>
      <vt:lpstr>Детские объединения:</vt:lpstr>
      <vt:lpstr>Руководитель:  Шудрова Ольга Николаевна</vt:lpstr>
      <vt:lpstr>Наши двери всегда открыты для вас</vt:lpstr>
      <vt:lpstr>Запись в детские объединения производится ежедневно  с 10.00 до 17.00</vt:lpstr>
      <vt:lpstr>Администрация учреждения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ДОМ ТВОРЧЕСТВА г.Алзамай!</dc:title>
  <dc:creator>Admin</dc:creator>
  <cp:lastModifiedBy>Win_7</cp:lastModifiedBy>
  <cp:revision>153</cp:revision>
  <dcterms:created xsi:type="dcterms:W3CDTF">2017-08-14T11:26:19Z</dcterms:created>
  <dcterms:modified xsi:type="dcterms:W3CDTF">2018-09-11T01:23:59Z</dcterms:modified>
</cp:coreProperties>
</file>